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4657"/>
    <a:srgbClr val="656565"/>
    <a:srgbClr val="BDBDBD"/>
    <a:srgbClr val="0B0B0C"/>
    <a:srgbClr val="4C4C4C"/>
    <a:srgbClr val="646464"/>
    <a:srgbClr val="636464"/>
    <a:srgbClr val="636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516" y="-102"/>
      </p:cViewPr>
      <p:guideLst>
        <p:guide orient="horz" pos="154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829BEB-B8D4-48D4-A5F2-894A9F6F514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9C7D7-FE98-4EF4-A849-1B767CE858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 with Number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comb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34B7E3-B4D2-4335-BA56-BADEA11DF94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D26F0-D76D-42F6-BF36-57DB3A7B309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8.GIF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>
            <a:alphaModFix amt="9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文本框 19"/>
          <p:cNvSpPr txBox="1"/>
          <p:nvPr/>
        </p:nvSpPr>
        <p:spPr>
          <a:xfrm>
            <a:off x="10883901" y="3455370"/>
            <a:ext cx="239213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>
                <a:solidFill>
                  <a:schemeClr val="bg1"/>
                </a:solidFill>
              </a:rPr>
              <a:t>Motor</a:t>
            </a:r>
            <a:endParaRPr lang="en-US" altLang="zh-CN" sz="2000" dirty="0">
              <a:solidFill>
                <a:schemeClr val="bg1"/>
              </a:solidFill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275708" y="213995"/>
            <a:ext cx="12000328" cy="6269355"/>
            <a:chOff x="-4933" y="531"/>
            <a:chExt cx="18898" cy="9873"/>
          </a:xfrm>
        </p:grpSpPr>
        <p:sp>
          <p:nvSpPr>
            <p:cNvPr id="12" name="文本框 11"/>
            <p:cNvSpPr txBox="1"/>
            <p:nvPr/>
          </p:nvSpPr>
          <p:spPr>
            <a:xfrm>
              <a:off x="-4933" y="531"/>
              <a:ext cx="11714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Arial Black" panose="020B0A04020102020204" charset="0"/>
                  <a:cs typeface="Arial Black" panose="020B0A04020102020204" charset="0"/>
                </a:rPr>
                <a:t>Sweeping Robot -Team 36</a:t>
              </a:r>
              <a:endParaRPr lang="en-US" altLang="zh-CN" sz="4000" b="1" dirty="0">
                <a:solidFill>
                  <a:schemeClr val="bg1"/>
                </a:solidFill>
                <a:latin typeface="Arial Black" panose="020B0A04020102020204" charset="0"/>
                <a:cs typeface="Arial Black" panose="020B0A0402010202020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0198" y="3012"/>
              <a:ext cx="3767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 dirty="0">
                  <a:solidFill>
                    <a:schemeClr val="bg1"/>
                  </a:solidFill>
                </a:rPr>
                <a:t>LiDar</a:t>
              </a:r>
              <a:endParaRPr lang="en-US" altLang="zh-CN" sz="2000" dirty="0">
                <a:solidFill>
                  <a:schemeClr val="bg1"/>
                </a:solidFill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1696" y="1502"/>
              <a:ext cx="10154" cy="8902"/>
              <a:chOff x="1696" y="1502"/>
              <a:chExt cx="10154" cy="8902"/>
            </a:xfrm>
          </p:grpSpPr>
          <p:pic>
            <p:nvPicPr>
              <p:cNvPr id="2068" name="图片 7" descr="203d0e4a1c334591fe2850bf3cc776c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96" y="1502"/>
                <a:ext cx="4698" cy="4698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cxnSp>
            <p:nvCxnSpPr>
              <p:cNvPr id="2" name="肘形连接符 1"/>
              <p:cNvCxnSpPr>
                <a:endCxn id="2064" idx="1"/>
              </p:cNvCxnSpPr>
              <p:nvPr/>
            </p:nvCxnSpPr>
            <p:spPr>
              <a:xfrm>
                <a:off x="4398" y="2657"/>
                <a:ext cx="3040" cy="669"/>
              </a:xfrm>
              <a:prstGeom prst="bentConnector3">
                <a:avLst>
                  <a:gd name="adj1" fmla="val 68684"/>
                </a:avLst>
              </a:prstGeom>
              <a:ln w="28575" cmpd="sng">
                <a:solidFill>
                  <a:srgbClr val="FFC000"/>
                </a:solidFill>
                <a:prstDash val="sysDot"/>
                <a:tailEnd type="arrow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64" name="图片 3" descr="1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38" y="2192"/>
                <a:ext cx="2960" cy="2267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cxnSp>
            <p:nvCxnSpPr>
              <p:cNvPr id="3" name="肘形连接符 2"/>
              <p:cNvCxnSpPr/>
              <p:nvPr/>
            </p:nvCxnSpPr>
            <p:spPr>
              <a:xfrm>
                <a:off x="5203" y="4000"/>
                <a:ext cx="2601" cy="1842"/>
              </a:xfrm>
              <a:prstGeom prst="bentConnector3">
                <a:avLst>
                  <a:gd name="adj1" fmla="val 63241"/>
                </a:avLst>
              </a:prstGeom>
              <a:ln w="28575" cmpd="sng">
                <a:solidFill>
                  <a:srgbClr val="FFC000"/>
                </a:solidFill>
                <a:prstDash val="sysDot"/>
                <a:tailEnd type="arrow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67" name="图片 6" descr="4f76df9da5e4b00910c22199c316b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48" y="4438"/>
                <a:ext cx="2850" cy="2853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cxnSp>
            <p:nvCxnSpPr>
              <p:cNvPr id="4" name="肘形连接符 3"/>
              <p:cNvCxnSpPr/>
              <p:nvPr/>
            </p:nvCxnSpPr>
            <p:spPr>
              <a:xfrm rot="5400000">
                <a:off x="1500" y="4857"/>
                <a:ext cx="3549" cy="1833"/>
              </a:xfrm>
              <a:prstGeom prst="bentConnector3">
                <a:avLst>
                  <a:gd name="adj1" fmla="val 50014"/>
                </a:avLst>
              </a:prstGeom>
              <a:ln w="28575" cmpd="sng">
                <a:solidFill>
                  <a:srgbClr val="FFC000"/>
                </a:solidFill>
                <a:prstDash val="sysDot"/>
                <a:tailEnd type="arrow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66" name="图片 5" descr="68904d356941f2e4d669a37acebe16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96" y="7074"/>
                <a:ext cx="3258" cy="3257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cxnSp>
            <p:nvCxnSpPr>
              <p:cNvPr id="5" name="肘形连接符 4"/>
              <p:cNvCxnSpPr/>
              <p:nvPr/>
            </p:nvCxnSpPr>
            <p:spPr>
              <a:xfrm rot="5400000" flipV="1">
                <a:off x="3760" y="4909"/>
                <a:ext cx="3959" cy="1911"/>
              </a:xfrm>
              <a:prstGeom prst="bentConnector3">
                <a:avLst>
                  <a:gd name="adj1" fmla="val 67794"/>
                </a:avLst>
              </a:prstGeom>
              <a:ln w="28575" cmpd="sng">
                <a:solidFill>
                  <a:srgbClr val="FFC000"/>
                </a:solidFill>
                <a:prstDash val="sysDot"/>
                <a:tailEnd type="arrow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065" name="图片 4" descr="15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72" y="7215"/>
                <a:ext cx="2800" cy="2800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sp>
            <p:nvSpPr>
              <p:cNvPr id="29" name="文本框 28"/>
              <p:cNvSpPr txBox="1"/>
              <p:nvPr/>
            </p:nvSpPr>
            <p:spPr>
              <a:xfrm>
                <a:off x="8549" y="8444"/>
                <a:ext cx="3301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>
                  <a:buClrTx/>
                  <a:buSzTx/>
                  <a:buFontTx/>
                </a:pPr>
                <a:r>
                  <a:rPr lang="en-US" altLang="zh-CN" sz="2000" dirty="0">
                    <a:solidFill>
                      <a:schemeClr val="bg1"/>
                    </a:solidFill>
                  </a:rPr>
                  <a:t>Motor </a:t>
                </a:r>
                <a:r>
                  <a:rPr lang="en-US" altLang="zh-CN" sz="2000" dirty="0">
                    <a:solidFill>
                      <a:schemeClr val="bg1"/>
                    </a:solidFill>
                    <a:sym typeface="微软雅黑" panose="020B0503020204020204" charset="-122"/>
                  </a:rPr>
                  <a:t>Drive</a:t>
                </a:r>
                <a:endParaRPr lang="en-US" altLang="zh-CN" sz="2000" dirty="0">
                  <a:solidFill>
                    <a:schemeClr val="bg1"/>
                  </a:solidFill>
                  <a:latin typeface="Calibri" panose="020F0502020204030204" charset="0"/>
                  <a:ea typeface="宋体" panose="02010600030101010101" pitchFamily="2" charset="-122"/>
                  <a:sym typeface="微软雅黑" panose="020B0503020204020204" charset="-122"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>
                <a:off x="1768" y="9776"/>
                <a:ext cx="3301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 sz="2000" dirty="0">
                    <a:solidFill>
                      <a:schemeClr val="bg1"/>
                    </a:solidFill>
                    <a:latin typeface="微软雅黑" panose="020B0503020204020204" charset="-122"/>
                    <a:ea typeface="微软雅黑" panose="020B0503020204020204" charset="-122"/>
                    <a:sym typeface="微软雅黑" panose="020B0503020204020204" charset="-122"/>
                  </a:rPr>
                  <a:t>Raspberry Pi</a:t>
                </a:r>
                <a:r>
                  <a:rPr lang="en-US" altLang="zh-CN" sz="2000" dirty="0">
                    <a:solidFill>
                      <a:schemeClr val="bg1"/>
                    </a:solidFill>
                    <a:latin typeface="Calibri" panose="020F0502020204030204" charset="0"/>
                    <a:ea typeface="宋体" panose="02010600030101010101" pitchFamily="2" charset="-122"/>
                    <a:sym typeface="微软雅黑" panose="020B0503020204020204" charset="-122"/>
                  </a:rPr>
                  <a:t> </a:t>
                </a:r>
                <a:endParaRPr lang="en-US" altLang="zh-CN" sz="2000" dirty="0">
                  <a:solidFill>
                    <a:schemeClr val="bg1"/>
                  </a:solidFill>
                  <a:latin typeface="Calibri" panose="020F0502020204030204" charset="0"/>
                  <a:ea typeface="宋体" panose="02010600030101010101" pitchFamily="2" charset="-122"/>
                  <a:sym typeface="微软雅黑" panose="020B0503020204020204" charset="-122"/>
                </a:endParaRPr>
              </a:p>
            </p:txBody>
          </p:sp>
        </p:grpSp>
      </p:grpSp>
      <p:cxnSp>
        <p:nvCxnSpPr>
          <p:cNvPr id="6" name="直接连接符 5"/>
          <p:cNvCxnSpPr/>
          <p:nvPr/>
        </p:nvCxnSpPr>
        <p:spPr>
          <a:xfrm>
            <a:off x="4973955" y="1041400"/>
            <a:ext cx="18415" cy="5696585"/>
          </a:xfrm>
          <a:prstGeom prst="line">
            <a:avLst/>
          </a:prstGeom>
          <a:ln w="47625" cmpd="sng">
            <a:solidFill>
              <a:srgbClr val="FFC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390" y="3825240"/>
            <a:ext cx="3645535" cy="2425700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11" name="图片 10" descr="src=http___file.elecfans.com_web1_M00_65_AF_pIYBAFuslySAKQEpADtlZIF9ZC0077.gif&amp;refer=http___file.elecfans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755" y="1243330"/>
            <a:ext cx="3646170" cy="215836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31" name="文本框 30"/>
          <p:cNvSpPr txBox="1"/>
          <p:nvPr/>
        </p:nvSpPr>
        <p:spPr>
          <a:xfrm>
            <a:off x="324485" y="3422015"/>
            <a:ext cx="46653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SLAM (simultaneous localization and mapping)</a:t>
            </a:r>
            <a:endParaRPr lang="en-US" altLang="zh-CN" sz="1400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23850" y="6250940"/>
            <a:ext cx="466534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400" dirty="0"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And Sweep Your Room</a:t>
            </a:r>
            <a:endParaRPr lang="en-US" altLang="zh-CN" sz="1400" dirty="0">
              <a:solidFill>
                <a:schemeClr val="bg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9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16752" y="126065"/>
            <a:ext cx="5107722" cy="7685369"/>
            <a:chOff x="1207353" y="-928007"/>
            <a:chExt cx="5107722" cy="7685369"/>
          </a:xfrm>
        </p:grpSpPr>
        <p:sp>
          <p:nvSpPr>
            <p:cNvPr id="5" name="文本框 4"/>
            <p:cNvSpPr txBox="1"/>
            <p:nvPr/>
          </p:nvSpPr>
          <p:spPr>
            <a:xfrm>
              <a:off x="1684022" y="-928007"/>
              <a:ext cx="239213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C000"/>
                  </a:solidFill>
                </a:rPr>
                <a:t>Part 1-Scan </a:t>
              </a:r>
              <a:endParaRPr lang="en-US" altLang="zh-CN" sz="2400" b="1" dirty="0">
                <a:solidFill>
                  <a:srgbClr val="FFC000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07353" y="5926365"/>
              <a:ext cx="51077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solidFill>
                    <a:srgbClr val="FFFFFF"/>
                  </a:solidFill>
                </a:rPr>
                <a:t>选题的目的与意义</a:t>
              </a:r>
              <a:endParaRPr lang="zh-CN" altLang="en-US" sz="48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3081" name="图片 12" descr="建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45" y="831215"/>
            <a:ext cx="3540760" cy="2657475"/>
          </a:xfrm>
          <a:prstGeom prst="rect">
            <a:avLst/>
          </a:prstGeom>
          <a:noFill/>
          <a:ln w="9525">
            <a:noFill/>
          </a:ln>
          <a:effectLst>
            <a:softEdge rad="25400"/>
          </a:effectLst>
        </p:spPr>
      </p:pic>
      <p:pic>
        <p:nvPicPr>
          <p:cNvPr id="7" name="图片 6" descr="定位算法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730" y="831215"/>
            <a:ext cx="3515360" cy="2657475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8" name="文本框 7"/>
          <p:cNvSpPr txBox="1"/>
          <p:nvPr/>
        </p:nvSpPr>
        <p:spPr>
          <a:xfrm>
            <a:off x="4210685" y="126365"/>
            <a:ext cx="29660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 dirty="0">
                <a:solidFill>
                  <a:srgbClr val="FFC000"/>
                </a:solidFill>
              </a:rPr>
              <a:t>Part 2- Location</a:t>
            </a:r>
            <a:endParaRPr lang="en-US" altLang="zh-CN" sz="2400" b="1" dirty="0">
              <a:solidFill>
                <a:srgbClr val="FFC000"/>
              </a:solidFill>
            </a:endParaRPr>
          </a:p>
        </p:txBody>
      </p:sp>
      <p:pic>
        <p:nvPicPr>
          <p:cNvPr id="11" name="图片 10" descr="导航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0160" y="831215"/>
            <a:ext cx="4562475" cy="2657475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2" name="文本框 11"/>
          <p:cNvSpPr txBox="1"/>
          <p:nvPr/>
        </p:nvSpPr>
        <p:spPr>
          <a:xfrm>
            <a:off x="8372475" y="126365"/>
            <a:ext cx="3230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 dirty="0">
                <a:solidFill>
                  <a:srgbClr val="FFC000"/>
                </a:solidFill>
              </a:rPr>
              <a:t>Part 3-Navigation </a:t>
            </a:r>
            <a:endParaRPr lang="en-US" altLang="zh-CN" sz="2400" b="1" dirty="0">
              <a:solidFill>
                <a:srgbClr val="FFC000"/>
              </a:solidFill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0" y="3895090"/>
            <a:ext cx="6021070" cy="2267585"/>
          </a:xfrm>
          <a:prstGeom prst="rect">
            <a:avLst/>
          </a:prstGeom>
          <a:effectLst>
            <a:softEdge rad="25400"/>
          </a:effectLst>
        </p:spPr>
      </p:pic>
      <p:cxnSp>
        <p:nvCxnSpPr>
          <p:cNvPr id="17" name="直接箭头连接符 16"/>
          <p:cNvCxnSpPr/>
          <p:nvPr/>
        </p:nvCxnSpPr>
        <p:spPr>
          <a:xfrm>
            <a:off x="2723515" y="367665"/>
            <a:ext cx="1409065" cy="0"/>
          </a:xfrm>
          <a:prstGeom prst="straightConnector1">
            <a:avLst/>
          </a:prstGeom>
          <a:ln w="28575" cmpd="sng">
            <a:solidFill>
              <a:srgbClr val="FFC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6904355" y="367665"/>
            <a:ext cx="1409065" cy="0"/>
          </a:xfrm>
          <a:prstGeom prst="straightConnector1">
            <a:avLst/>
          </a:prstGeom>
          <a:ln w="28575" cmpd="sng">
            <a:solidFill>
              <a:srgbClr val="FFC00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607695" y="3736975"/>
            <a:ext cx="10918190" cy="9525"/>
          </a:xfrm>
          <a:prstGeom prst="line">
            <a:avLst/>
          </a:prstGeom>
          <a:ln w="47625">
            <a:solidFill>
              <a:srgbClr val="FC4657">
                <a:alpha val="96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1978660" y="6225540"/>
            <a:ext cx="82359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2400" b="1" dirty="0">
                <a:solidFill>
                  <a:srgbClr val="FFC000"/>
                </a:solidFill>
              </a:rPr>
              <a:t>Final: Sweep your room By route planning</a:t>
            </a:r>
            <a:endParaRPr lang="en-US" altLang="zh-CN" sz="24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WPS 演示</Application>
  <PresentationFormat>宽屏</PresentationFormat>
  <Paragraphs>24</Paragraphs>
  <Slides>2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Arial</vt:lpstr>
      <vt:lpstr>宋体</vt:lpstr>
      <vt:lpstr>Wingdings</vt:lpstr>
      <vt:lpstr>Arial Black</vt:lpstr>
      <vt:lpstr>微软雅黑</vt:lpstr>
      <vt:lpstr>Calibri</vt:lpstr>
      <vt:lpstr>Arial Unicode MS</vt:lpstr>
      <vt:lpstr>等线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Vip0763</dc:creator>
  <cp:lastModifiedBy>鯮</cp:lastModifiedBy>
  <cp:revision>26</cp:revision>
  <dcterms:created xsi:type="dcterms:W3CDTF">2017-02-27T19:26:00Z</dcterms:created>
  <dcterms:modified xsi:type="dcterms:W3CDTF">2021-01-26T04:52:04Z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

<file path=docProps/thumbnail.jpeg>
</file>